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dat" ContentType="text/plai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9cfad77c6b304b90" Type="http://schemas.microsoft.com/office/2006/relationships/txt" Target="udata/data.dat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notesMasterIdLst>
    <p:notesMasterId r:id="rId23"/>
  </p:notesMasterIdLst>
  <p:sldIdLst>
    <p:sldId id="256" r:id="rId2"/>
    <p:sldId id="320" r:id="rId3"/>
    <p:sldId id="312" r:id="rId4"/>
    <p:sldId id="314" r:id="rId5"/>
    <p:sldId id="315" r:id="rId6"/>
    <p:sldId id="316" r:id="rId7"/>
    <p:sldId id="317" r:id="rId8"/>
    <p:sldId id="327" r:id="rId9"/>
    <p:sldId id="318" r:id="rId10"/>
    <p:sldId id="319" r:id="rId11"/>
    <p:sldId id="321" r:id="rId12"/>
    <p:sldId id="322" r:id="rId13"/>
    <p:sldId id="323" r:id="rId14"/>
    <p:sldId id="324" r:id="rId15"/>
    <p:sldId id="325" r:id="rId16"/>
    <p:sldId id="326" r:id="rId17"/>
    <p:sldId id="328" r:id="rId18"/>
    <p:sldId id="331" r:id="rId19"/>
    <p:sldId id="329" r:id="rId20"/>
    <p:sldId id="330" r:id="rId21"/>
    <p:sldId id="313" r:id="rId22"/>
  </p:sldIdLst>
  <p:sldSz cx="9144000" cy="6858000" type="screen4x3"/>
  <p:notesSz cx="7559675" cy="106918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tan Dong" initials="TD" lastIdx="1" clrIdx="0">
    <p:extLst/>
  </p:cmAuthor>
  <p:cmAuthor id="2" name="Tristan Dong" initials="TD [2]" lastIdx="1" clrIdx="1">
    <p:extLst/>
  </p:cmAuthor>
  <p:cmAuthor id="3" name="Tristan Dong" initials="TD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12-18T20:20:53.435" idx="1">
    <p:pos x="5782" y="16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133A9-2C54-C848-8B25-DCA97F2E9086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23E2D0-E797-1445-8216-596C9A4BB511}">
      <dgm:prSet phldrT="[文本]"/>
      <dgm:spPr/>
      <dgm:t>
        <a:bodyPr/>
        <a:lstStyle/>
        <a:p>
          <a:r>
            <a:rPr lang="zh-CN" altLang="en-US" dirty="0"/>
            <a:t>小程序介绍</a:t>
          </a:r>
        </a:p>
      </dgm:t>
    </dgm:pt>
    <dgm:pt modelId="{A6AC56F7-9634-E542-9151-C179A81FB596}" type="parTrans" cxnId="{A3C56386-81EE-E14E-BD33-650340AA5821}">
      <dgm:prSet/>
      <dgm:spPr/>
      <dgm:t>
        <a:bodyPr/>
        <a:lstStyle/>
        <a:p>
          <a:endParaRPr lang="zh-CN" altLang="en-US"/>
        </a:p>
      </dgm:t>
    </dgm:pt>
    <dgm:pt modelId="{95D6D6FB-24CD-D141-8B8D-CB8B54AB5130}" type="sibTrans" cxnId="{A3C56386-81EE-E14E-BD33-650340AA5821}">
      <dgm:prSet/>
      <dgm:spPr/>
      <dgm:t>
        <a:bodyPr/>
        <a:lstStyle/>
        <a:p>
          <a:endParaRPr lang="zh-CN" altLang="en-US"/>
        </a:p>
      </dgm:t>
    </dgm:pt>
    <dgm:pt modelId="{07C9EF91-95BC-E749-99EA-03918D810244}">
      <dgm:prSet phldrT="[文本]"/>
      <dgm:spPr/>
      <dgm:t>
        <a:bodyPr/>
        <a:lstStyle/>
        <a:p>
          <a:r>
            <a:rPr lang="zh-CN" altLang="en-US" dirty="0"/>
            <a:t>安装指引</a:t>
          </a:r>
        </a:p>
      </dgm:t>
    </dgm:pt>
    <dgm:pt modelId="{A2DF5EBD-9691-B04F-B366-5C92C731DCC6}" type="parTrans" cxnId="{B1DFC526-A9AC-814C-AB3A-A5042297812C}">
      <dgm:prSet/>
      <dgm:spPr/>
      <dgm:t>
        <a:bodyPr/>
        <a:lstStyle/>
        <a:p>
          <a:endParaRPr lang="zh-CN" altLang="en-US"/>
        </a:p>
      </dgm:t>
    </dgm:pt>
    <dgm:pt modelId="{2DE8CC76-FF09-4F44-B424-F8E84B5D0C73}" type="sibTrans" cxnId="{B1DFC526-A9AC-814C-AB3A-A5042297812C}">
      <dgm:prSet/>
      <dgm:spPr/>
      <dgm:t>
        <a:bodyPr/>
        <a:lstStyle/>
        <a:p>
          <a:endParaRPr lang="zh-CN" altLang="en-US"/>
        </a:p>
      </dgm:t>
    </dgm:pt>
    <dgm:pt modelId="{418016BE-4468-CC4A-967C-4FB8CFD985C2}">
      <dgm:prSet phldrT="[文本]"/>
      <dgm:spPr/>
      <dgm:t>
        <a:bodyPr/>
        <a:lstStyle/>
        <a:p>
          <a:r>
            <a:rPr lang="zh-CN" altLang="en-US" dirty="0"/>
            <a:t>语法</a:t>
          </a:r>
          <a:r>
            <a:rPr lang="en-US" altLang="zh-CN" dirty="0"/>
            <a:t>&amp;</a:t>
          </a:r>
          <a:r>
            <a:rPr lang="zh-CN" altLang="en-US" dirty="0"/>
            <a:t>实践</a:t>
          </a:r>
        </a:p>
      </dgm:t>
    </dgm:pt>
    <dgm:pt modelId="{BCD42541-1C20-9D4C-8E81-01F8EA63D2D1}" type="parTrans" cxnId="{E38BF5FC-7539-3343-8B06-74852241F3B9}">
      <dgm:prSet/>
      <dgm:spPr/>
      <dgm:t>
        <a:bodyPr/>
        <a:lstStyle/>
        <a:p>
          <a:endParaRPr lang="zh-CN" altLang="en-US"/>
        </a:p>
      </dgm:t>
    </dgm:pt>
    <dgm:pt modelId="{31C6F5D3-8561-8F45-95AE-15F09647649F}" type="sibTrans" cxnId="{E38BF5FC-7539-3343-8B06-74852241F3B9}">
      <dgm:prSet/>
      <dgm:spPr/>
      <dgm:t>
        <a:bodyPr/>
        <a:lstStyle/>
        <a:p>
          <a:endParaRPr lang="zh-CN" altLang="en-US"/>
        </a:p>
      </dgm:t>
    </dgm:pt>
    <dgm:pt modelId="{1A3EE1D9-DCAA-B147-B130-DB90664E304E}">
      <dgm:prSet phldrT="[文本]"/>
      <dgm:spPr/>
      <dgm:t>
        <a:bodyPr/>
        <a:lstStyle/>
        <a:p>
          <a:r>
            <a:rPr lang="zh-CN" altLang="en-US" dirty="0"/>
            <a:t>原理初探</a:t>
          </a:r>
        </a:p>
      </dgm:t>
    </dgm:pt>
    <dgm:pt modelId="{556FFF34-6358-4848-BBA6-D26826328CD0}" type="parTrans" cxnId="{ED7A2EE7-776B-5A43-AD0F-1D440E057C3E}">
      <dgm:prSet/>
      <dgm:spPr/>
      <dgm:t>
        <a:bodyPr/>
        <a:lstStyle/>
        <a:p>
          <a:endParaRPr lang="zh-CN" altLang="en-US"/>
        </a:p>
      </dgm:t>
    </dgm:pt>
    <dgm:pt modelId="{7544C74F-3034-A947-9107-D6664E342FB6}" type="sibTrans" cxnId="{ED7A2EE7-776B-5A43-AD0F-1D440E057C3E}">
      <dgm:prSet/>
      <dgm:spPr/>
      <dgm:t>
        <a:bodyPr/>
        <a:lstStyle/>
        <a:p>
          <a:endParaRPr lang="zh-CN" altLang="en-US"/>
        </a:p>
      </dgm:t>
    </dgm:pt>
    <dgm:pt modelId="{C63D4582-B78C-1741-8567-B2AECB3A2B2F}">
      <dgm:prSet phldrT="[文本]"/>
      <dgm:spPr/>
      <dgm:t>
        <a:bodyPr/>
        <a:lstStyle/>
        <a:p>
          <a:r>
            <a:rPr lang="zh-CN" altLang="en-US" dirty="0"/>
            <a:t>云开发能力</a:t>
          </a:r>
        </a:p>
      </dgm:t>
    </dgm:pt>
    <dgm:pt modelId="{7525D17C-BE8C-F247-A5DB-73A363CBC105}" type="parTrans" cxnId="{65562A12-4F1F-8743-B644-828EBC8F717D}">
      <dgm:prSet/>
      <dgm:spPr/>
      <dgm:t>
        <a:bodyPr/>
        <a:lstStyle/>
        <a:p>
          <a:endParaRPr lang="zh-CN" altLang="en-US"/>
        </a:p>
      </dgm:t>
    </dgm:pt>
    <dgm:pt modelId="{603DFFBD-82DE-1243-AD37-53BED842D712}" type="sibTrans" cxnId="{65562A12-4F1F-8743-B644-828EBC8F717D}">
      <dgm:prSet/>
      <dgm:spPr/>
      <dgm:t>
        <a:bodyPr/>
        <a:lstStyle/>
        <a:p>
          <a:endParaRPr lang="zh-CN" altLang="en-US"/>
        </a:p>
      </dgm:t>
    </dgm:pt>
    <dgm:pt modelId="{491C7EDE-207E-1B4F-8862-57EC1BE6B967}">
      <dgm:prSet/>
      <dgm:spPr/>
      <dgm:t>
        <a:bodyPr/>
        <a:lstStyle/>
        <a:p>
          <a:r>
            <a:rPr lang="zh-CN" altLang="en-US" dirty="0"/>
            <a:t>其他小程序转化框架</a:t>
          </a:r>
        </a:p>
      </dgm:t>
    </dgm:pt>
    <dgm:pt modelId="{88AC44ED-3B54-B54D-A99D-468A7F738349}" type="parTrans" cxnId="{5F8607D4-A49E-204A-BF16-71D7EEAF7C90}">
      <dgm:prSet/>
      <dgm:spPr/>
      <dgm:t>
        <a:bodyPr/>
        <a:lstStyle/>
        <a:p>
          <a:endParaRPr lang="zh-CN" altLang="en-US"/>
        </a:p>
      </dgm:t>
    </dgm:pt>
    <dgm:pt modelId="{0A2EAEC0-5919-4C4E-BB39-B658D25F653A}" type="sibTrans" cxnId="{5F8607D4-A49E-204A-BF16-71D7EEAF7C90}">
      <dgm:prSet/>
      <dgm:spPr/>
      <dgm:t>
        <a:bodyPr/>
        <a:lstStyle/>
        <a:p>
          <a:endParaRPr lang="zh-CN" altLang="en-US"/>
        </a:p>
      </dgm:t>
    </dgm:pt>
    <dgm:pt modelId="{B007CCA8-7C5A-9C4F-A4BF-A4ECB07DA9D7}" type="pres">
      <dgm:prSet presAssocID="{AFE133A9-2C54-C848-8B25-DCA97F2E9086}" presName="Name0" presStyleCnt="0">
        <dgm:presLayoutVars>
          <dgm:chMax val="7"/>
          <dgm:chPref val="7"/>
          <dgm:dir/>
        </dgm:presLayoutVars>
      </dgm:prSet>
      <dgm:spPr/>
    </dgm:pt>
    <dgm:pt modelId="{CCC2AF7A-F1FA-2749-91FE-BEA1618FB176}" type="pres">
      <dgm:prSet presAssocID="{AFE133A9-2C54-C848-8B25-DCA97F2E9086}" presName="Name1" presStyleCnt="0"/>
      <dgm:spPr/>
    </dgm:pt>
    <dgm:pt modelId="{4036D663-02CB-BC48-A409-25A6A26C9918}" type="pres">
      <dgm:prSet presAssocID="{AFE133A9-2C54-C848-8B25-DCA97F2E9086}" presName="cycle" presStyleCnt="0"/>
      <dgm:spPr/>
    </dgm:pt>
    <dgm:pt modelId="{B6C9E8B0-B96A-C441-AC6F-20B5A2F376E9}" type="pres">
      <dgm:prSet presAssocID="{AFE133A9-2C54-C848-8B25-DCA97F2E9086}" presName="srcNode" presStyleLbl="node1" presStyleIdx="0" presStyleCnt="6"/>
      <dgm:spPr/>
    </dgm:pt>
    <dgm:pt modelId="{1DD19F04-96A6-0641-B46E-088C691298FF}" type="pres">
      <dgm:prSet presAssocID="{AFE133A9-2C54-C848-8B25-DCA97F2E9086}" presName="conn" presStyleLbl="parChTrans1D2" presStyleIdx="0" presStyleCnt="1"/>
      <dgm:spPr/>
    </dgm:pt>
    <dgm:pt modelId="{05AFEF01-2ED5-904B-B17A-FF0980FA1B1E}" type="pres">
      <dgm:prSet presAssocID="{AFE133A9-2C54-C848-8B25-DCA97F2E9086}" presName="extraNode" presStyleLbl="node1" presStyleIdx="0" presStyleCnt="6"/>
      <dgm:spPr/>
    </dgm:pt>
    <dgm:pt modelId="{86AA1139-2BF4-FB4B-B0FF-C40104BAB608}" type="pres">
      <dgm:prSet presAssocID="{AFE133A9-2C54-C848-8B25-DCA97F2E9086}" presName="dstNode" presStyleLbl="node1" presStyleIdx="0" presStyleCnt="6"/>
      <dgm:spPr/>
    </dgm:pt>
    <dgm:pt modelId="{F05D4FDF-D989-7A47-8138-4FC95624B016}" type="pres">
      <dgm:prSet presAssocID="{7D23E2D0-E797-1445-8216-596C9A4BB511}" presName="text_1" presStyleLbl="node1" presStyleIdx="0" presStyleCnt="6">
        <dgm:presLayoutVars>
          <dgm:bulletEnabled val="1"/>
        </dgm:presLayoutVars>
      </dgm:prSet>
      <dgm:spPr/>
    </dgm:pt>
    <dgm:pt modelId="{15844AB7-243D-204F-87E3-FCAB61EEC604}" type="pres">
      <dgm:prSet presAssocID="{7D23E2D0-E797-1445-8216-596C9A4BB511}" presName="accent_1" presStyleCnt="0"/>
      <dgm:spPr/>
    </dgm:pt>
    <dgm:pt modelId="{9DC7DA6F-A751-484D-A043-C5443BD67F08}" type="pres">
      <dgm:prSet presAssocID="{7D23E2D0-E797-1445-8216-596C9A4BB511}" presName="accentRepeatNode" presStyleLbl="solidFgAcc1" presStyleIdx="0" presStyleCnt="6"/>
      <dgm:spPr/>
    </dgm:pt>
    <dgm:pt modelId="{86A935A9-BE2B-9A43-B481-D41EB31B399E}" type="pres">
      <dgm:prSet presAssocID="{07C9EF91-95BC-E749-99EA-03918D810244}" presName="text_2" presStyleLbl="node1" presStyleIdx="1" presStyleCnt="6">
        <dgm:presLayoutVars>
          <dgm:bulletEnabled val="1"/>
        </dgm:presLayoutVars>
      </dgm:prSet>
      <dgm:spPr/>
    </dgm:pt>
    <dgm:pt modelId="{5CC2D720-4E05-474A-BF46-9DA2BA3FF8AC}" type="pres">
      <dgm:prSet presAssocID="{07C9EF91-95BC-E749-99EA-03918D810244}" presName="accent_2" presStyleCnt="0"/>
      <dgm:spPr/>
    </dgm:pt>
    <dgm:pt modelId="{F696158D-3219-5247-AC73-171A7EA6B469}" type="pres">
      <dgm:prSet presAssocID="{07C9EF91-95BC-E749-99EA-03918D810244}" presName="accentRepeatNode" presStyleLbl="solidFgAcc1" presStyleIdx="1" presStyleCnt="6"/>
      <dgm:spPr/>
    </dgm:pt>
    <dgm:pt modelId="{41557B3C-3DB3-A440-B70B-91554F93F3E0}" type="pres">
      <dgm:prSet presAssocID="{418016BE-4468-CC4A-967C-4FB8CFD985C2}" presName="text_3" presStyleLbl="node1" presStyleIdx="2" presStyleCnt="6">
        <dgm:presLayoutVars>
          <dgm:bulletEnabled val="1"/>
        </dgm:presLayoutVars>
      </dgm:prSet>
      <dgm:spPr/>
    </dgm:pt>
    <dgm:pt modelId="{17B19AC5-1671-1B4C-92B1-130289582CF7}" type="pres">
      <dgm:prSet presAssocID="{418016BE-4468-CC4A-967C-4FB8CFD985C2}" presName="accent_3" presStyleCnt="0"/>
      <dgm:spPr/>
    </dgm:pt>
    <dgm:pt modelId="{3A09F558-DF72-BE4C-B108-86B653E6252C}" type="pres">
      <dgm:prSet presAssocID="{418016BE-4468-CC4A-967C-4FB8CFD985C2}" presName="accentRepeatNode" presStyleLbl="solidFgAcc1" presStyleIdx="2" presStyleCnt="6"/>
      <dgm:spPr/>
    </dgm:pt>
    <dgm:pt modelId="{1FCB0A61-51AF-744E-8DD8-0177EC1FCA5D}" type="pres">
      <dgm:prSet presAssocID="{1A3EE1D9-DCAA-B147-B130-DB90664E304E}" presName="text_4" presStyleLbl="node1" presStyleIdx="3" presStyleCnt="6">
        <dgm:presLayoutVars>
          <dgm:bulletEnabled val="1"/>
        </dgm:presLayoutVars>
      </dgm:prSet>
      <dgm:spPr/>
    </dgm:pt>
    <dgm:pt modelId="{4CD30E27-5C74-9149-BEBE-37E64D5AC7AD}" type="pres">
      <dgm:prSet presAssocID="{1A3EE1D9-DCAA-B147-B130-DB90664E304E}" presName="accent_4" presStyleCnt="0"/>
      <dgm:spPr/>
    </dgm:pt>
    <dgm:pt modelId="{F4F481DB-83CC-624E-A2D5-13D609EF9B82}" type="pres">
      <dgm:prSet presAssocID="{1A3EE1D9-DCAA-B147-B130-DB90664E304E}" presName="accentRepeatNode" presStyleLbl="solidFgAcc1" presStyleIdx="3" presStyleCnt="6"/>
      <dgm:spPr/>
    </dgm:pt>
    <dgm:pt modelId="{E1E2548E-8429-454F-9BBA-309935163DF8}" type="pres">
      <dgm:prSet presAssocID="{C63D4582-B78C-1741-8567-B2AECB3A2B2F}" presName="text_5" presStyleLbl="node1" presStyleIdx="4" presStyleCnt="6">
        <dgm:presLayoutVars>
          <dgm:bulletEnabled val="1"/>
        </dgm:presLayoutVars>
      </dgm:prSet>
      <dgm:spPr/>
    </dgm:pt>
    <dgm:pt modelId="{33E952E2-6D1F-F240-A024-AA977BC65412}" type="pres">
      <dgm:prSet presAssocID="{C63D4582-B78C-1741-8567-B2AECB3A2B2F}" presName="accent_5" presStyleCnt="0"/>
      <dgm:spPr/>
    </dgm:pt>
    <dgm:pt modelId="{814C8C86-442B-FD43-95B4-E0FD61FC2D61}" type="pres">
      <dgm:prSet presAssocID="{C63D4582-B78C-1741-8567-B2AECB3A2B2F}" presName="accentRepeatNode" presStyleLbl="solidFgAcc1" presStyleIdx="4" presStyleCnt="6"/>
      <dgm:spPr/>
    </dgm:pt>
    <dgm:pt modelId="{4EE21FAD-BCE9-FE49-8356-6767BCFCA788}" type="pres">
      <dgm:prSet presAssocID="{491C7EDE-207E-1B4F-8862-57EC1BE6B967}" presName="text_6" presStyleLbl="node1" presStyleIdx="5" presStyleCnt="6">
        <dgm:presLayoutVars>
          <dgm:bulletEnabled val="1"/>
        </dgm:presLayoutVars>
      </dgm:prSet>
      <dgm:spPr/>
    </dgm:pt>
    <dgm:pt modelId="{CFD442D9-641C-B146-9A10-010564BB69EB}" type="pres">
      <dgm:prSet presAssocID="{491C7EDE-207E-1B4F-8862-57EC1BE6B967}" presName="accent_6" presStyleCnt="0"/>
      <dgm:spPr/>
    </dgm:pt>
    <dgm:pt modelId="{3CBDB511-9D85-EF46-8591-684983C8C44D}" type="pres">
      <dgm:prSet presAssocID="{491C7EDE-207E-1B4F-8862-57EC1BE6B967}" presName="accentRepeatNode" presStyleLbl="solidFgAcc1" presStyleIdx="5" presStyleCnt="6"/>
      <dgm:spPr/>
    </dgm:pt>
  </dgm:ptLst>
  <dgm:cxnLst>
    <dgm:cxn modelId="{65562A12-4F1F-8743-B644-828EBC8F717D}" srcId="{AFE133A9-2C54-C848-8B25-DCA97F2E9086}" destId="{C63D4582-B78C-1741-8567-B2AECB3A2B2F}" srcOrd="4" destOrd="0" parTransId="{7525D17C-BE8C-F247-A5DB-73A363CBC105}" sibTransId="{603DFFBD-82DE-1243-AD37-53BED842D712}"/>
    <dgm:cxn modelId="{B1DFC526-A9AC-814C-AB3A-A5042297812C}" srcId="{AFE133A9-2C54-C848-8B25-DCA97F2E9086}" destId="{07C9EF91-95BC-E749-99EA-03918D810244}" srcOrd="1" destOrd="0" parTransId="{A2DF5EBD-9691-B04F-B366-5C92C731DCC6}" sibTransId="{2DE8CC76-FF09-4F44-B424-F8E84B5D0C73}"/>
    <dgm:cxn modelId="{CAD20772-99DB-8D4F-A91D-40F39098AABE}" type="presOf" srcId="{418016BE-4468-CC4A-967C-4FB8CFD985C2}" destId="{41557B3C-3DB3-A440-B70B-91554F93F3E0}" srcOrd="0" destOrd="0" presId="urn:microsoft.com/office/officeart/2008/layout/VerticalCurvedList"/>
    <dgm:cxn modelId="{9C4EF575-C936-3C45-BDF6-2EA79B7C2795}" type="presOf" srcId="{95D6D6FB-24CD-D141-8B8D-CB8B54AB5130}" destId="{1DD19F04-96A6-0641-B46E-088C691298FF}" srcOrd="0" destOrd="0" presId="urn:microsoft.com/office/officeart/2008/layout/VerticalCurvedList"/>
    <dgm:cxn modelId="{4BAFE780-2503-4141-841E-E6BE20D5631E}" type="presOf" srcId="{1A3EE1D9-DCAA-B147-B130-DB90664E304E}" destId="{1FCB0A61-51AF-744E-8DD8-0177EC1FCA5D}" srcOrd="0" destOrd="0" presId="urn:microsoft.com/office/officeart/2008/layout/VerticalCurvedList"/>
    <dgm:cxn modelId="{A3C56386-81EE-E14E-BD33-650340AA5821}" srcId="{AFE133A9-2C54-C848-8B25-DCA97F2E9086}" destId="{7D23E2D0-E797-1445-8216-596C9A4BB511}" srcOrd="0" destOrd="0" parTransId="{A6AC56F7-9634-E542-9151-C179A81FB596}" sibTransId="{95D6D6FB-24CD-D141-8B8D-CB8B54AB5130}"/>
    <dgm:cxn modelId="{78BC1687-0160-7D4A-80E0-CF3D51BDF7B4}" type="presOf" srcId="{AFE133A9-2C54-C848-8B25-DCA97F2E9086}" destId="{B007CCA8-7C5A-9C4F-A4BF-A4ECB07DA9D7}" srcOrd="0" destOrd="0" presId="urn:microsoft.com/office/officeart/2008/layout/VerticalCurvedList"/>
    <dgm:cxn modelId="{9B038AA7-AC7C-F44D-805B-AC79D14455D1}" type="presOf" srcId="{491C7EDE-207E-1B4F-8862-57EC1BE6B967}" destId="{4EE21FAD-BCE9-FE49-8356-6767BCFCA788}" srcOrd="0" destOrd="0" presId="urn:microsoft.com/office/officeart/2008/layout/VerticalCurvedList"/>
    <dgm:cxn modelId="{6FF3E1CC-E775-734C-B620-D94D8B6207B5}" type="presOf" srcId="{7D23E2D0-E797-1445-8216-596C9A4BB511}" destId="{F05D4FDF-D989-7A47-8138-4FC95624B016}" srcOrd="0" destOrd="0" presId="urn:microsoft.com/office/officeart/2008/layout/VerticalCurvedList"/>
    <dgm:cxn modelId="{5F8607D4-A49E-204A-BF16-71D7EEAF7C90}" srcId="{AFE133A9-2C54-C848-8B25-DCA97F2E9086}" destId="{491C7EDE-207E-1B4F-8862-57EC1BE6B967}" srcOrd="5" destOrd="0" parTransId="{88AC44ED-3B54-B54D-A99D-468A7F738349}" sibTransId="{0A2EAEC0-5919-4C4E-BB39-B658D25F653A}"/>
    <dgm:cxn modelId="{2D0737E4-DC23-6B47-9CF3-C8E494799B01}" type="presOf" srcId="{07C9EF91-95BC-E749-99EA-03918D810244}" destId="{86A935A9-BE2B-9A43-B481-D41EB31B399E}" srcOrd="0" destOrd="0" presId="urn:microsoft.com/office/officeart/2008/layout/VerticalCurvedList"/>
    <dgm:cxn modelId="{ED7A2EE7-776B-5A43-AD0F-1D440E057C3E}" srcId="{AFE133A9-2C54-C848-8B25-DCA97F2E9086}" destId="{1A3EE1D9-DCAA-B147-B130-DB90664E304E}" srcOrd="3" destOrd="0" parTransId="{556FFF34-6358-4848-BBA6-D26826328CD0}" sibTransId="{7544C74F-3034-A947-9107-D6664E342FB6}"/>
    <dgm:cxn modelId="{6874C6F1-F319-6441-95CF-AA5BC52E6353}" type="presOf" srcId="{C63D4582-B78C-1741-8567-B2AECB3A2B2F}" destId="{E1E2548E-8429-454F-9BBA-309935163DF8}" srcOrd="0" destOrd="0" presId="urn:microsoft.com/office/officeart/2008/layout/VerticalCurvedList"/>
    <dgm:cxn modelId="{E38BF5FC-7539-3343-8B06-74852241F3B9}" srcId="{AFE133A9-2C54-C848-8B25-DCA97F2E9086}" destId="{418016BE-4468-CC4A-967C-4FB8CFD985C2}" srcOrd="2" destOrd="0" parTransId="{BCD42541-1C20-9D4C-8E81-01F8EA63D2D1}" sibTransId="{31C6F5D3-8561-8F45-95AE-15F09647649F}"/>
    <dgm:cxn modelId="{C1C24FE2-868B-7A42-8F02-B2CE3625F094}" type="presParOf" srcId="{B007CCA8-7C5A-9C4F-A4BF-A4ECB07DA9D7}" destId="{CCC2AF7A-F1FA-2749-91FE-BEA1618FB176}" srcOrd="0" destOrd="0" presId="urn:microsoft.com/office/officeart/2008/layout/VerticalCurvedList"/>
    <dgm:cxn modelId="{49A1272C-6AA4-FA43-BD80-E0487401BC93}" type="presParOf" srcId="{CCC2AF7A-F1FA-2749-91FE-BEA1618FB176}" destId="{4036D663-02CB-BC48-A409-25A6A26C9918}" srcOrd="0" destOrd="0" presId="urn:microsoft.com/office/officeart/2008/layout/VerticalCurvedList"/>
    <dgm:cxn modelId="{54E9736E-5836-B146-8A76-8E966148F868}" type="presParOf" srcId="{4036D663-02CB-BC48-A409-25A6A26C9918}" destId="{B6C9E8B0-B96A-C441-AC6F-20B5A2F376E9}" srcOrd="0" destOrd="0" presId="urn:microsoft.com/office/officeart/2008/layout/VerticalCurvedList"/>
    <dgm:cxn modelId="{DD14DEA9-C8B2-C341-805E-02F33A5D1F5F}" type="presParOf" srcId="{4036D663-02CB-BC48-A409-25A6A26C9918}" destId="{1DD19F04-96A6-0641-B46E-088C691298FF}" srcOrd="1" destOrd="0" presId="urn:microsoft.com/office/officeart/2008/layout/VerticalCurvedList"/>
    <dgm:cxn modelId="{039D89D9-728F-1744-8065-CAC7D9386067}" type="presParOf" srcId="{4036D663-02CB-BC48-A409-25A6A26C9918}" destId="{05AFEF01-2ED5-904B-B17A-FF0980FA1B1E}" srcOrd="2" destOrd="0" presId="urn:microsoft.com/office/officeart/2008/layout/VerticalCurvedList"/>
    <dgm:cxn modelId="{FED172E8-6A81-524C-9048-896764C527C1}" type="presParOf" srcId="{4036D663-02CB-BC48-A409-25A6A26C9918}" destId="{86AA1139-2BF4-FB4B-B0FF-C40104BAB608}" srcOrd="3" destOrd="0" presId="urn:microsoft.com/office/officeart/2008/layout/VerticalCurvedList"/>
    <dgm:cxn modelId="{EC2FCE6D-D371-054A-83AA-4AE3EF453846}" type="presParOf" srcId="{CCC2AF7A-F1FA-2749-91FE-BEA1618FB176}" destId="{F05D4FDF-D989-7A47-8138-4FC95624B016}" srcOrd="1" destOrd="0" presId="urn:microsoft.com/office/officeart/2008/layout/VerticalCurvedList"/>
    <dgm:cxn modelId="{2B73BD15-973D-F84C-A8D0-708B491D244A}" type="presParOf" srcId="{CCC2AF7A-F1FA-2749-91FE-BEA1618FB176}" destId="{15844AB7-243D-204F-87E3-FCAB61EEC604}" srcOrd="2" destOrd="0" presId="urn:microsoft.com/office/officeart/2008/layout/VerticalCurvedList"/>
    <dgm:cxn modelId="{EF398DA8-98A6-E540-80ED-E37FC9E7F4EE}" type="presParOf" srcId="{15844AB7-243D-204F-87E3-FCAB61EEC604}" destId="{9DC7DA6F-A751-484D-A043-C5443BD67F08}" srcOrd="0" destOrd="0" presId="urn:microsoft.com/office/officeart/2008/layout/VerticalCurvedList"/>
    <dgm:cxn modelId="{5A89E4D2-F531-184D-9B8B-92A7D45188AD}" type="presParOf" srcId="{CCC2AF7A-F1FA-2749-91FE-BEA1618FB176}" destId="{86A935A9-BE2B-9A43-B481-D41EB31B399E}" srcOrd="3" destOrd="0" presId="urn:microsoft.com/office/officeart/2008/layout/VerticalCurvedList"/>
    <dgm:cxn modelId="{EF9ED02C-FDE5-1742-8845-FE5E0A3CFC40}" type="presParOf" srcId="{CCC2AF7A-F1FA-2749-91FE-BEA1618FB176}" destId="{5CC2D720-4E05-474A-BF46-9DA2BA3FF8AC}" srcOrd="4" destOrd="0" presId="urn:microsoft.com/office/officeart/2008/layout/VerticalCurvedList"/>
    <dgm:cxn modelId="{BA77E55B-3504-B740-A1EE-8BF51473FBFE}" type="presParOf" srcId="{5CC2D720-4E05-474A-BF46-9DA2BA3FF8AC}" destId="{F696158D-3219-5247-AC73-171A7EA6B469}" srcOrd="0" destOrd="0" presId="urn:microsoft.com/office/officeart/2008/layout/VerticalCurvedList"/>
    <dgm:cxn modelId="{79C65E46-C6C2-F64B-B476-7EFE0A484BB5}" type="presParOf" srcId="{CCC2AF7A-F1FA-2749-91FE-BEA1618FB176}" destId="{41557B3C-3DB3-A440-B70B-91554F93F3E0}" srcOrd="5" destOrd="0" presId="urn:microsoft.com/office/officeart/2008/layout/VerticalCurvedList"/>
    <dgm:cxn modelId="{C93BAEF8-A5B8-C040-9A47-7C3C2679F756}" type="presParOf" srcId="{CCC2AF7A-F1FA-2749-91FE-BEA1618FB176}" destId="{17B19AC5-1671-1B4C-92B1-130289582CF7}" srcOrd="6" destOrd="0" presId="urn:microsoft.com/office/officeart/2008/layout/VerticalCurvedList"/>
    <dgm:cxn modelId="{747DDFB1-587E-A241-B1AD-3F674C7917F4}" type="presParOf" srcId="{17B19AC5-1671-1B4C-92B1-130289582CF7}" destId="{3A09F558-DF72-BE4C-B108-86B653E6252C}" srcOrd="0" destOrd="0" presId="urn:microsoft.com/office/officeart/2008/layout/VerticalCurvedList"/>
    <dgm:cxn modelId="{57CF7FC9-A601-C248-BA34-EF3B904E80A5}" type="presParOf" srcId="{CCC2AF7A-F1FA-2749-91FE-BEA1618FB176}" destId="{1FCB0A61-51AF-744E-8DD8-0177EC1FCA5D}" srcOrd="7" destOrd="0" presId="urn:microsoft.com/office/officeart/2008/layout/VerticalCurvedList"/>
    <dgm:cxn modelId="{60426393-6696-5E40-9128-F5543700E78B}" type="presParOf" srcId="{CCC2AF7A-F1FA-2749-91FE-BEA1618FB176}" destId="{4CD30E27-5C74-9149-BEBE-37E64D5AC7AD}" srcOrd="8" destOrd="0" presId="urn:microsoft.com/office/officeart/2008/layout/VerticalCurvedList"/>
    <dgm:cxn modelId="{93CC80DB-6606-764B-B62E-7DCE1EB9C487}" type="presParOf" srcId="{4CD30E27-5C74-9149-BEBE-37E64D5AC7AD}" destId="{F4F481DB-83CC-624E-A2D5-13D609EF9B82}" srcOrd="0" destOrd="0" presId="urn:microsoft.com/office/officeart/2008/layout/VerticalCurvedList"/>
    <dgm:cxn modelId="{8F8F1872-6938-CC41-9E9D-A12ADCE1BAC4}" type="presParOf" srcId="{CCC2AF7A-F1FA-2749-91FE-BEA1618FB176}" destId="{E1E2548E-8429-454F-9BBA-309935163DF8}" srcOrd="9" destOrd="0" presId="urn:microsoft.com/office/officeart/2008/layout/VerticalCurvedList"/>
    <dgm:cxn modelId="{292475C5-231B-1840-9D92-0FA4E43E7DD7}" type="presParOf" srcId="{CCC2AF7A-F1FA-2749-91FE-BEA1618FB176}" destId="{33E952E2-6D1F-F240-A024-AA977BC65412}" srcOrd="10" destOrd="0" presId="urn:microsoft.com/office/officeart/2008/layout/VerticalCurvedList"/>
    <dgm:cxn modelId="{42FBA146-B699-174D-8E8F-B46C2A66448A}" type="presParOf" srcId="{33E952E2-6D1F-F240-A024-AA977BC65412}" destId="{814C8C86-442B-FD43-95B4-E0FD61FC2D61}" srcOrd="0" destOrd="0" presId="urn:microsoft.com/office/officeart/2008/layout/VerticalCurvedList"/>
    <dgm:cxn modelId="{932BB6AA-97C8-0D44-AC86-281D37C72EC7}" type="presParOf" srcId="{CCC2AF7A-F1FA-2749-91FE-BEA1618FB176}" destId="{4EE21FAD-BCE9-FE49-8356-6767BCFCA788}" srcOrd="11" destOrd="0" presId="urn:microsoft.com/office/officeart/2008/layout/VerticalCurvedList"/>
    <dgm:cxn modelId="{5488C548-9865-1544-A72E-2DF451D4F6D8}" type="presParOf" srcId="{CCC2AF7A-F1FA-2749-91FE-BEA1618FB176}" destId="{CFD442D9-641C-B146-9A10-010564BB69EB}" srcOrd="12" destOrd="0" presId="urn:microsoft.com/office/officeart/2008/layout/VerticalCurvedList"/>
    <dgm:cxn modelId="{C5D14E8E-35CC-5B4F-A1E9-F9132318B3FA}" type="presParOf" srcId="{CFD442D9-641C-B146-9A10-010564BB69EB}" destId="{3CBDB511-9D85-EF46-8591-684983C8C4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19F04-96A6-0641-B46E-088C691298FF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D4FDF-D989-7A47-8138-4FC95624B016}">
      <dsp:nvSpPr>
        <dsp:cNvPr id="0" name=""/>
        <dsp:cNvSpPr/>
      </dsp:nvSpPr>
      <dsp:spPr>
        <a:xfrm>
          <a:off x="328048" y="214010"/>
          <a:ext cx="5712764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小程序介绍</a:t>
          </a:r>
        </a:p>
      </dsp:txBody>
      <dsp:txXfrm>
        <a:off x="328048" y="214010"/>
        <a:ext cx="5712764" cy="427857"/>
      </dsp:txXfrm>
    </dsp:sp>
    <dsp:sp modelId="{9DC7DA6F-A751-484D-A043-C5443BD67F08}">
      <dsp:nvSpPr>
        <dsp:cNvPr id="0" name=""/>
        <dsp:cNvSpPr/>
      </dsp:nvSpPr>
      <dsp:spPr>
        <a:xfrm>
          <a:off x="60637" y="160528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935A9-BE2B-9A43-B481-D41EB31B399E}">
      <dsp:nvSpPr>
        <dsp:cNvPr id="0" name=""/>
        <dsp:cNvSpPr/>
      </dsp:nvSpPr>
      <dsp:spPr>
        <a:xfrm>
          <a:off x="679991" y="855715"/>
          <a:ext cx="5360822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安装指引</a:t>
          </a:r>
        </a:p>
      </dsp:txBody>
      <dsp:txXfrm>
        <a:off x="679991" y="855715"/>
        <a:ext cx="5360822" cy="427857"/>
      </dsp:txXfrm>
    </dsp:sp>
    <dsp:sp modelId="{F696158D-3219-5247-AC73-171A7EA6B469}">
      <dsp:nvSpPr>
        <dsp:cNvPr id="0" name=""/>
        <dsp:cNvSpPr/>
      </dsp:nvSpPr>
      <dsp:spPr>
        <a:xfrm>
          <a:off x="412579" y="802233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57B3C-3DB3-A440-B70B-91554F93F3E0}">
      <dsp:nvSpPr>
        <dsp:cNvPr id="0" name=""/>
        <dsp:cNvSpPr/>
      </dsp:nvSpPr>
      <dsp:spPr>
        <a:xfrm>
          <a:off x="840925" y="1497421"/>
          <a:ext cx="5199888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语法</a:t>
          </a:r>
          <a:r>
            <a:rPr lang="en-US" altLang="zh-CN" sz="2000" kern="1200" dirty="0"/>
            <a:t>&amp;</a:t>
          </a:r>
          <a:r>
            <a:rPr lang="zh-CN" altLang="en-US" sz="2000" kern="1200" dirty="0"/>
            <a:t>实践</a:t>
          </a:r>
        </a:p>
      </dsp:txBody>
      <dsp:txXfrm>
        <a:off x="840925" y="1497421"/>
        <a:ext cx="5199888" cy="427857"/>
      </dsp:txXfrm>
    </dsp:sp>
    <dsp:sp modelId="{3A09F558-DF72-BE4C-B108-86B653E6252C}">
      <dsp:nvSpPr>
        <dsp:cNvPr id="0" name=""/>
        <dsp:cNvSpPr/>
      </dsp:nvSpPr>
      <dsp:spPr>
        <a:xfrm>
          <a:off x="573514" y="1443939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B0A61-51AF-744E-8DD8-0177EC1FCA5D}">
      <dsp:nvSpPr>
        <dsp:cNvPr id="0" name=""/>
        <dsp:cNvSpPr/>
      </dsp:nvSpPr>
      <dsp:spPr>
        <a:xfrm>
          <a:off x="840925" y="2138720"/>
          <a:ext cx="5199888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原理初探</a:t>
          </a:r>
        </a:p>
      </dsp:txBody>
      <dsp:txXfrm>
        <a:off x="840925" y="2138720"/>
        <a:ext cx="5199888" cy="427857"/>
      </dsp:txXfrm>
    </dsp:sp>
    <dsp:sp modelId="{F4F481DB-83CC-624E-A2D5-13D609EF9B82}">
      <dsp:nvSpPr>
        <dsp:cNvPr id="0" name=""/>
        <dsp:cNvSpPr/>
      </dsp:nvSpPr>
      <dsp:spPr>
        <a:xfrm>
          <a:off x="573514" y="2085238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2548E-8429-454F-9BBA-309935163DF8}">
      <dsp:nvSpPr>
        <dsp:cNvPr id="0" name=""/>
        <dsp:cNvSpPr/>
      </dsp:nvSpPr>
      <dsp:spPr>
        <a:xfrm>
          <a:off x="679991" y="2780426"/>
          <a:ext cx="5360822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云开发能力</a:t>
          </a:r>
        </a:p>
      </dsp:txBody>
      <dsp:txXfrm>
        <a:off x="679991" y="2780426"/>
        <a:ext cx="5360822" cy="427857"/>
      </dsp:txXfrm>
    </dsp:sp>
    <dsp:sp modelId="{814C8C86-442B-FD43-95B4-E0FD61FC2D61}">
      <dsp:nvSpPr>
        <dsp:cNvPr id="0" name=""/>
        <dsp:cNvSpPr/>
      </dsp:nvSpPr>
      <dsp:spPr>
        <a:xfrm>
          <a:off x="412579" y="2726944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21FAD-BCE9-FE49-8356-6767BCFCA788}">
      <dsp:nvSpPr>
        <dsp:cNvPr id="0" name=""/>
        <dsp:cNvSpPr/>
      </dsp:nvSpPr>
      <dsp:spPr>
        <a:xfrm>
          <a:off x="328048" y="3422131"/>
          <a:ext cx="5712764" cy="427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961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其他小程序转化框架</a:t>
          </a:r>
        </a:p>
      </dsp:txBody>
      <dsp:txXfrm>
        <a:off x="328048" y="3422131"/>
        <a:ext cx="5712764" cy="427857"/>
      </dsp:txXfrm>
    </dsp:sp>
    <dsp:sp modelId="{3CBDB511-9D85-EF46-8591-684983C8C44D}">
      <dsp:nvSpPr>
        <dsp:cNvPr id="0" name=""/>
        <dsp:cNvSpPr/>
      </dsp:nvSpPr>
      <dsp:spPr>
        <a:xfrm>
          <a:off x="60637" y="3368649"/>
          <a:ext cx="534822" cy="534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F61EA-3DFB-F448-83B1-4E8930B59391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B2C22-FB79-1943-BB2C-88E53605B8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20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B2C22-FB79-1943-BB2C-88E53605B8E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91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787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1/2/19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1/2/19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8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8f779950bfd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intro.html" TargetMode="External"/><Relationship Id="rId7" Type="http://schemas.openxmlformats.org/officeDocument/2006/relationships/hyperlink" Target="https://segmentfault.com/a/1190000014956260?utm_source=channel-hottest#articleHeader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n.rx.js.org/" TargetMode="External"/><Relationship Id="rId5" Type="http://schemas.openxmlformats.org/officeDocument/2006/relationships/hyperlink" Target="https://github.com/ReactiveX/rxjs" TargetMode="External"/><Relationship Id="rId4" Type="http://schemas.openxmlformats.org/officeDocument/2006/relationships/hyperlink" Target="https://www.jianshu.com/p/8651f15c70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应用部分3-02"/>
          <p:cNvPicPr/>
          <p:nvPr/>
        </p:nvPicPr>
        <p:blipFill>
          <a:blip r:embed="rId3"/>
          <a:stretch>
            <a:fillRect/>
          </a:stretch>
        </p:blipFill>
        <p:spPr>
          <a:xfrm>
            <a:off x="-22320" y="-17640"/>
            <a:ext cx="9166320" cy="6875640"/>
          </a:xfrm>
          <a:prstGeom prst="rect">
            <a:avLst/>
          </a:prstGeom>
          <a:ln w="12600"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465480" y="214140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altLang="zh-CN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RxJS</a:t>
            </a:r>
            <a:r>
              <a:rPr lang="zh-CN" alt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636600" y="214140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1127280" y="284376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3178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小程序原理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7" y="1338964"/>
            <a:ext cx="9006205" cy="45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31150" y="1799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小程序登陆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1" y="982400"/>
            <a:ext cx="5536019" cy="56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6058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5" y="254359"/>
            <a:ext cx="241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小程序云开发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5" y="1876549"/>
            <a:ext cx="8422210" cy="24326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945" y="1142398"/>
            <a:ext cx="795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官方文档：</a:t>
            </a:r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developers.weixin.qq.com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miniprogram</a:t>
            </a:r>
            <a:r>
              <a:rPr kumimoji="1" lang="en-US" altLang="zh-CN" dirty="0"/>
              <a:t>/dev/basis/getting-</a:t>
            </a:r>
            <a:r>
              <a:rPr kumimoji="1" lang="en-US" altLang="zh-CN" dirty="0" err="1"/>
              <a:t>started.html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0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12444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小程序数据库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662"/>
            <a:ext cx="9144000" cy="44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8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小程序存储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" y="1031938"/>
            <a:ext cx="8623005" cy="56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3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小程序云函数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6" y="1031939"/>
            <a:ext cx="8302932" cy="47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2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小程序客户端云函数调用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" y="1052838"/>
            <a:ext cx="8478737" cy="44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小程序服务端云函数调用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6" y="1031938"/>
            <a:ext cx="8238201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2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小程序云函数存储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6" y="1108809"/>
            <a:ext cx="79121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14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51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946" y="1406495"/>
            <a:ext cx="733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和</a:t>
            </a:r>
            <a:r>
              <a:rPr lang="en-US" altLang="zh-CN" b="1" dirty="0"/>
              <a:t>H5</a:t>
            </a:r>
            <a:r>
              <a:rPr lang="zh-CN" altLang="en-US" b="1" dirty="0"/>
              <a:t>区别？</a:t>
            </a:r>
          </a:p>
          <a:p>
            <a:endParaRPr kumimoji="1" lang="en-US" altLang="zh-CN" dirty="0"/>
          </a:p>
          <a:p>
            <a:pPr marL="342900" indent="-342900">
              <a:buFontTx/>
              <a:buAutoNum type="arabicPeriod"/>
            </a:pPr>
            <a:r>
              <a:rPr kumimoji="1" lang="zh-CN" altLang="en-US" dirty="0"/>
              <a:t>不是由浏览器渲染，无</a:t>
            </a:r>
            <a:r>
              <a:rPr kumimoji="1" lang="en-US" altLang="zh-CN" dirty="0"/>
              <a:t>DOM</a:t>
            </a:r>
            <a:r>
              <a:rPr kumimoji="1" lang="zh-CN" altLang="en-US" dirty="0"/>
              <a:t>操作，无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概念</a:t>
            </a:r>
            <a:endParaRPr kumimoji="1" lang="en-US" altLang="zh-CN" dirty="0"/>
          </a:p>
          <a:p>
            <a:pPr marL="342900" indent="-342900">
              <a:buFontTx/>
              <a:buAutoNum type="arabicPeriod"/>
            </a:pPr>
            <a:r>
              <a:rPr kumimoji="1" lang="zh-CN" altLang="en-US" dirty="0"/>
              <a:t>渲染和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执行独立分开的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独立的环境（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），支持</a:t>
            </a:r>
            <a:r>
              <a:rPr kumimoji="1" lang="en-US" altLang="zh-CN" dirty="0"/>
              <a:t>es6</a:t>
            </a:r>
            <a:r>
              <a:rPr kumimoji="1" lang="zh-CN" altLang="en-US" dirty="0"/>
              <a:t>（不完全）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能够调用系统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（拍照，相册，电话，加速器，陀螺仪等）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94945" y="3808705"/>
            <a:ext cx="7430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支持组件化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打开小程序之前，会把整个小程序的代码包下载到本地，内部跳转快，无需加载资源包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系统</a:t>
            </a:r>
            <a:r>
              <a:rPr kumimoji="1" lang="en-US" altLang="zh-CN" dirty="0"/>
              <a:t>API</a:t>
            </a:r>
            <a:r>
              <a:rPr kumimoji="1" lang="zh-CN" altLang="en-US" dirty="0"/>
              <a:t>（微信账号信息，可调用系统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，同时提供特定</a:t>
            </a:r>
            <a:r>
              <a:rPr kumimoji="1" lang="en-US" altLang="zh-CN" dirty="0" err="1"/>
              <a:t>api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腾讯云</a:t>
            </a:r>
            <a:r>
              <a:rPr kumimoji="1" lang="en-US" altLang="zh-CN" dirty="0"/>
              <a:t>CDN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UI</a:t>
            </a:r>
            <a:r>
              <a:rPr kumimoji="1" lang="zh-CN" altLang="en-US" dirty="0"/>
              <a:t>基础库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自动更新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缓存资源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代码托管和测试</a:t>
            </a:r>
            <a:endParaRPr kumimoji="1"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394946" y="3278386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能力</a:t>
            </a:r>
            <a:r>
              <a:rPr kumimoji="1" lang="en-US" altLang="zh-CN" b="1" dirty="0"/>
              <a:t>&amp;</a:t>
            </a:r>
            <a:r>
              <a:rPr kumimoji="1" lang="zh-CN" altLang="en-US" b="1" dirty="0"/>
              <a:t>特点</a:t>
            </a:r>
          </a:p>
        </p:txBody>
      </p:sp>
    </p:spTree>
    <p:extLst>
      <p:ext uri="{BB962C8B-B14F-4D97-AF65-F5344CB8AC3E}">
        <p14:creationId xmlns:p14="http://schemas.microsoft.com/office/powerpoint/2010/main" val="164732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6665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996463271"/>
              </p:ext>
            </p:extLst>
          </p:nvPr>
        </p:nvGraphicFramePr>
        <p:xfrm>
          <a:off x="949842" y="196052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28577" y="1250442"/>
            <a:ext cx="652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官方文档：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developers.weixin.qq.com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miniprogram</a:t>
            </a:r>
            <a:r>
              <a:rPr kumimoji="1" lang="en-US" altLang="zh-CN" dirty="0"/>
              <a:t>/dev/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9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755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其他框架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947" y="1298499"/>
            <a:ext cx="46184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Mpvue</a:t>
            </a:r>
            <a:r>
              <a:rPr lang="zh-CN" altLang="en-US" b="1" dirty="0"/>
              <a:t>： </a:t>
            </a:r>
            <a:r>
              <a:rPr lang="en-US" altLang="zh-CN" b="1" dirty="0">
                <a:hlinkClick r:id="rId3"/>
              </a:rPr>
              <a:t>https://www.jianshu.com/p/8f779950bfd9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 err="1"/>
              <a:t>mpvue</a:t>
            </a:r>
            <a:r>
              <a:rPr lang="zh-CN" altLang="en-US" dirty="0"/>
              <a:t>框架是完全基于</a:t>
            </a:r>
            <a:r>
              <a:rPr lang="en-US" altLang="zh-CN" dirty="0" err="1"/>
              <a:t>Vue</a:t>
            </a:r>
            <a:r>
              <a:rPr lang="zh-CN" altLang="en-US" dirty="0"/>
              <a:t>框架的（重写了其</a:t>
            </a:r>
            <a:r>
              <a:rPr lang="en-US" altLang="zh-CN" dirty="0"/>
              <a:t>runtime</a:t>
            </a:r>
            <a:r>
              <a:rPr lang="zh-CN" altLang="en-US" dirty="0"/>
              <a:t>和</a:t>
            </a:r>
            <a:r>
              <a:rPr lang="en-US" altLang="zh-CN" dirty="0"/>
              <a:t>compiler</a:t>
            </a:r>
            <a:r>
              <a:rPr lang="zh-CN" altLang="en-US" dirty="0"/>
              <a:t>），因此在用法上面是高度和</a:t>
            </a:r>
            <a:r>
              <a:rPr lang="en-US" altLang="zh-CN" dirty="0" err="1"/>
              <a:t>Vue</a:t>
            </a:r>
            <a:r>
              <a:rPr lang="zh-CN" altLang="en-US" dirty="0"/>
              <a:t>一致的（某些功能由于受限于小程序环境本身的原因而不能使用），这给使用过</a:t>
            </a:r>
            <a:r>
              <a:rPr lang="en-US" altLang="zh-CN" dirty="0" err="1"/>
              <a:t>Vue</a:t>
            </a:r>
            <a:r>
              <a:rPr lang="zh-CN" altLang="en-US" dirty="0"/>
              <a:t>开发</a:t>
            </a:r>
            <a:r>
              <a:rPr lang="en-US" altLang="zh-CN" dirty="0"/>
              <a:t>Web</a:t>
            </a:r>
            <a:r>
              <a:rPr lang="zh-CN" altLang="en-US" dirty="0"/>
              <a:t>应用的前端开发者提供了极低的切换门槛来开发小程序。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运行并查看结果</a:t>
            </a:r>
            <a:endParaRPr lang="en-US" altLang="zh-CN" b="1" dirty="0"/>
          </a:p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 err="1"/>
              <a:t>Webpack</a:t>
            </a:r>
            <a:r>
              <a:rPr lang="en-US" altLang="zh-CN" b="1" dirty="0"/>
              <a:t> </a:t>
            </a:r>
            <a:r>
              <a:rPr lang="zh-CN" altLang="en-US" b="1" dirty="0"/>
              <a:t>打包编译，最后转化成小程序代码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其实并不能看到小程序的执行效果，要真正看小程序的运行界面的话，我们还是要借助微信开发者工具。</a:t>
            </a:r>
          </a:p>
          <a:p>
            <a:endParaRPr lang="en-US" altLang="zh-CN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152" y="1298499"/>
            <a:ext cx="3542143" cy="32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9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应用部分3-02"/>
          <p:cNvPicPr/>
          <p:nvPr/>
        </p:nvPicPr>
        <p:blipFill>
          <a:blip r:embed="rId2"/>
          <a:stretch>
            <a:fillRect/>
          </a:stretch>
        </p:blipFill>
        <p:spPr>
          <a:xfrm>
            <a:off x="-22320" y="0"/>
            <a:ext cx="9166320" cy="6875640"/>
          </a:xfrm>
          <a:prstGeom prst="rect">
            <a:avLst/>
          </a:prstGeom>
          <a:ln w="12600">
            <a:noFill/>
          </a:ln>
        </p:spPr>
      </p:pic>
      <p:sp>
        <p:nvSpPr>
          <p:cNvPr id="6" name="CustomShape 2"/>
          <p:cNvSpPr/>
          <p:nvPr/>
        </p:nvSpPr>
        <p:spPr>
          <a:xfrm>
            <a:off x="3109295" y="2007553"/>
            <a:ext cx="2517840" cy="723921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altLang="zh-CN" sz="4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微软雅黑" panose="020B0503020204020204" pitchFamily="34" charset="-122"/>
              </a:rPr>
              <a:t>Thanks</a:t>
            </a:r>
            <a:endParaRPr lang="en-US" altLang="zh-CN" sz="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636600" y="214140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1127280" y="2843760"/>
            <a:ext cx="8190720" cy="761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7123600" y="4432814"/>
            <a:ext cx="1703720" cy="456226"/>
          </a:xfrm>
          <a:prstGeom prst="rect">
            <a:avLst/>
          </a:prstGeom>
          <a:noFill/>
          <a:ln w="1260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zh-CN" altLang="en-US" sz="2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微软雅黑" panose="020B0503020204020204" pitchFamily="34" charset="-122"/>
              </a:rPr>
              <a:t>提报前端</a:t>
            </a:r>
            <a:endParaRPr lang="en-US" altLang="zh-C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0" name="应用部分3-0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22820"/>
          </a:xfrm>
          <a:prstGeom prst="rect">
            <a:avLst/>
          </a:prstGeom>
          <a:ln w="12600">
            <a:noFill/>
          </a:ln>
        </p:spPr>
      </p:pic>
    </p:spTree>
    <p:extLst>
      <p:ext uri="{BB962C8B-B14F-4D97-AF65-F5344CB8AC3E}">
        <p14:creationId xmlns:p14="http://schemas.microsoft.com/office/powerpoint/2010/main" val="42692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2826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/>
              <a:t>什么是</a:t>
            </a:r>
            <a:r>
              <a:rPr lang="en-US" altLang="zh-CN" sz="2800" b="1" dirty="0" err="1"/>
              <a:t>RxJS</a:t>
            </a:r>
            <a:r>
              <a:rPr lang="zh-CN" altLang="en-US" sz="2800" dirty="0"/>
              <a:t>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2918" y="1031938"/>
            <a:ext cx="733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0070C0"/>
                </a:solidFill>
              </a:rPr>
              <a:t>RxJS</a:t>
            </a:r>
            <a:r>
              <a:rPr kumimoji="1" lang="en-US" altLang="zh-CN" dirty="0"/>
              <a:t> </a:t>
            </a:r>
            <a:r>
              <a:rPr kumimoji="1" lang="zh-CN" altLang="en-US" dirty="0"/>
              <a:t>是 </a:t>
            </a:r>
            <a:r>
              <a:rPr kumimoji="1"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ReactiveX</a:t>
            </a:r>
            <a:r>
              <a:rPr kumimoji="1" lang="en-US" altLang="zh-CN" dirty="0"/>
              <a:t> </a:t>
            </a:r>
            <a:r>
              <a:rPr kumimoji="1" lang="zh-CN" altLang="en-US" dirty="0"/>
              <a:t>编程理念的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版本。</a:t>
            </a:r>
            <a:endParaRPr kumimoji="1" lang="en-US" altLang="zh-CN" dirty="0"/>
          </a:p>
          <a:p>
            <a:r>
              <a:rPr kumimoji="1"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ReactiveX</a:t>
            </a:r>
            <a:r>
              <a:rPr kumimoji="1" lang="zh-CN" altLang="en-US" dirty="0"/>
              <a:t>来自微软，它是一种针对异步数据流的编程。</a:t>
            </a:r>
            <a:endParaRPr kumimoji="1" lang="en-US" altLang="zh-CN" dirty="0"/>
          </a:p>
          <a:p>
            <a:r>
              <a:rPr kumimoji="1" lang="zh-CN" altLang="en-US" dirty="0"/>
              <a:t>简单来说，它将一切数据，包括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请求，</a:t>
            </a:r>
            <a:r>
              <a:rPr kumimoji="1" lang="en-US" altLang="zh-CN" dirty="0"/>
              <a:t>DOM</a:t>
            </a:r>
            <a:r>
              <a:rPr kumimoji="1" lang="zh-CN" altLang="en-US" dirty="0"/>
              <a:t>事件或者普通数据等包装成流的形式，然后用强大丰富的操作符对流进行处理，使你能以同步编程的方式处理异步数据，并组合不同的操作符来轻松优雅的实现你所需要的功能。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AF5452-C87A-41CB-B153-E4C6FD0999FC}"/>
              </a:ext>
            </a:extLst>
          </p:cNvPr>
          <p:cNvSpPr txBox="1"/>
          <p:nvPr/>
        </p:nvSpPr>
        <p:spPr>
          <a:xfrm>
            <a:off x="1169860" y="3457136"/>
            <a:ext cx="7578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ReacttiveX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http://reactivex.io/intro.html</a:t>
            </a:r>
            <a:r>
              <a:rPr lang="zh-CN" altLang="en-US" dirty="0"/>
              <a:t>（英文原版）</a:t>
            </a:r>
            <a:endParaRPr lang="en-US" altLang="zh-CN" dirty="0"/>
          </a:p>
          <a:p>
            <a:r>
              <a:rPr lang="en-US" altLang="zh-CN" dirty="0"/>
              <a:t>	      </a:t>
            </a:r>
            <a:r>
              <a:rPr lang="en-US" altLang="zh-CN" dirty="0">
                <a:hlinkClick r:id="rId4"/>
              </a:rPr>
              <a:t>https://www.jianshu.com/p/8651f15c7054</a:t>
            </a:r>
            <a:r>
              <a:rPr lang="zh-CN" altLang="en-US" dirty="0"/>
              <a:t>（中文版简介）</a:t>
            </a:r>
            <a:endParaRPr lang="en-US" altLang="zh-CN" dirty="0"/>
          </a:p>
          <a:p>
            <a:r>
              <a:rPr lang="en-US" altLang="zh-CN" dirty="0" err="1"/>
              <a:t>RxJS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5"/>
              </a:rPr>
              <a:t>https://github.com/ReactiveX/rxjs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hlinkClick r:id="rId6"/>
              </a:rPr>
              <a:t>https://cn.rx.js.org/</a:t>
            </a:r>
            <a:r>
              <a:rPr lang="en-US" altLang="zh-CN" dirty="0"/>
              <a:t>  </a:t>
            </a:r>
            <a:r>
              <a:rPr lang="zh-CN" altLang="en-US" dirty="0"/>
              <a:t>（中文版，非最新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A5937A-8A7F-4AEE-BA73-6E2DA6B54E72}"/>
              </a:ext>
            </a:extLst>
          </p:cNvPr>
          <p:cNvSpPr txBox="1"/>
          <p:nvPr/>
        </p:nvSpPr>
        <p:spPr>
          <a:xfrm>
            <a:off x="642918" y="2918869"/>
            <a:ext cx="469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支持连接</a:t>
            </a:r>
          </a:p>
        </p:txBody>
      </p:sp>
      <p:sp>
        <p:nvSpPr>
          <p:cNvPr id="10" name="箭头: 直角上 9">
            <a:extLst>
              <a:ext uri="{FF2B5EF4-FFF2-40B4-BE49-F238E27FC236}">
                <a16:creationId xmlns:a16="http://schemas.microsoft.com/office/drawing/2014/main" id="{A2B2390B-49EB-4250-AEC1-720EE34152C4}"/>
              </a:ext>
            </a:extLst>
          </p:cNvPr>
          <p:cNvSpPr/>
          <p:nvPr/>
        </p:nvSpPr>
        <p:spPr>
          <a:xfrm>
            <a:off x="1735809" y="2994424"/>
            <a:ext cx="317715" cy="2092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82944B-DD64-4669-B8EC-183322DEC0D9}"/>
              </a:ext>
            </a:extLst>
          </p:cNvPr>
          <p:cNvSpPr txBox="1"/>
          <p:nvPr/>
        </p:nvSpPr>
        <p:spPr>
          <a:xfrm>
            <a:off x="867904" y="5036949"/>
            <a:ext cx="7656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升级到 </a:t>
            </a:r>
            <a:r>
              <a:rPr lang="en-US" altLang="zh-CN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RxJS</a:t>
            </a: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6 </a:t>
            </a:r>
            <a:r>
              <a:rPr lang="zh-CN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需要注意的地方</a:t>
            </a:r>
            <a:endParaRPr lang="en-US" altLang="zh-CN" dirty="0"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https://segmentfault.com/a/1190000014956260?utm_source=channel-hottest#articleHeader5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8725" y="43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哪些大厂在用</a:t>
            </a:r>
          </a:p>
        </p:txBody>
      </p:sp>
      <p:pic>
        <p:nvPicPr>
          <p:cNvPr id="2050" name="Picture 2" descr="https://segmentfault.com/img/bVXtzg?w=754&amp;h=378">
            <a:extLst>
              <a:ext uri="{FF2B5EF4-FFF2-40B4-BE49-F238E27FC236}">
                <a16:creationId xmlns:a16="http://schemas.microsoft.com/office/drawing/2014/main" id="{E24343C6-4B42-4C40-956E-382A49CE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09" y="2026406"/>
            <a:ext cx="71818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C51586-2BD4-4452-9E2F-C39DF4906436}"/>
              </a:ext>
            </a:extLst>
          </p:cNvPr>
          <p:cNvSpPr txBox="1"/>
          <p:nvPr/>
        </p:nvSpPr>
        <p:spPr>
          <a:xfrm>
            <a:off x="1073706" y="1031895"/>
            <a:ext cx="6954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ReactiveX</a:t>
            </a:r>
            <a:r>
              <a:rPr lang="zh-CN" altLang="en-US" dirty="0"/>
              <a:t>由微软于</a:t>
            </a:r>
            <a:r>
              <a:rPr lang="en-US" altLang="zh-CN" dirty="0"/>
              <a:t>2012</a:t>
            </a:r>
            <a:r>
              <a:rPr lang="zh-CN" altLang="en-US" dirty="0"/>
              <a:t>年开源，目前各语言库由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ReactiveX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组织</a:t>
            </a:r>
            <a:r>
              <a:rPr lang="zh-CN" altLang="en-US" dirty="0"/>
              <a:t>维护。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zh-CN" altLang="en-US" dirty="0"/>
              <a:t>在</a:t>
            </a:r>
            <a:r>
              <a:rPr lang="en-US" altLang="zh-CN" dirty="0"/>
              <a:t>GitHub</a:t>
            </a:r>
            <a:r>
              <a:rPr lang="zh-CN" altLang="en-US" dirty="0"/>
              <a:t>上已有</a:t>
            </a:r>
            <a:r>
              <a:rPr lang="en-US" altLang="zh-CN" dirty="0"/>
              <a:t>8782</a:t>
            </a:r>
            <a:r>
              <a:rPr lang="zh-CN" altLang="en-US" dirty="0"/>
              <a:t>个</a:t>
            </a:r>
            <a:r>
              <a:rPr lang="en-US" altLang="zh-CN" dirty="0"/>
              <a:t>star</a:t>
            </a:r>
            <a:r>
              <a:rPr lang="zh-CN" altLang="en-US" dirty="0"/>
              <a:t>，目前最新版本为</a:t>
            </a:r>
            <a:r>
              <a:rPr lang="en-US" altLang="zh-CN" dirty="0"/>
              <a:t>v6</a:t>
            </a:r>
            <a:r>
              <a:rPr lang="zh-CN" altLang="en-US" dirty="0"/>
              <a:t>，并持续开发维护中，其中官方测试用例共计</a:t>
            </a:r>
            <a:r>
              <a:rPr lang="en-US" altLang="zh-CN" dirty="0"/>
              <a:t>2699</a:t>
            </a:r>
            <a:r>
              <a:rPr lang="zh-CN" altLang="en-US" dirty="0"/>
              <a:t>个。</a:t>
            </a:r>
          </a:p>
        </p:txBody>
      </p:sp>
    </p:spTree>
    <p:extLst>
      <p:ext uri="{BB962C8B-B14F-4D97-AF65-F5344CB8AC3E}">
        <p14:creationId xmlns:p14="http://schemas.microsoft.com/office/powerpoint/2010/main" val="180196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330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Promise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5120" y="1756597"/>
            <a:ext cx="529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实际上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Observable </a:t>
            </a:r>
            <a:r>
              <a:rPr lang="zh-CN" altLang="en-US" dirty="0"/>
              <a:t>可以认为是加强版的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Promise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它们之间是可以通过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互相转换的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7F8E4E-6FA8-40F7-B55A-BAFC31B7246C}"/>
              </a:ext>
            </a:extLst>
          </p:cNvPr>
          <p:cNvSpPr txBox="1"/>
          <p:nvPr/>
        </p:nvSpPr>
        <p:spPr>
          <a:xfrm>
            <a:off x="420452" y="3364944"/>
            <a:ext cx="826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ob</a:t>
            </a:r>
            <a:r>
              <a:rPr lang="en-US" altLang="zh-CN" dirty="0"/>
              <a:t> =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Observable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chemeClr val="accent4"/>
                </a:solidFill>
              </a:rPr>
              <a:t>fromPromise</a:t>
            </a:r>
            <a:r>
              <a:rPr lang="en-US" altLang="zh-CN" dirty="0">
                <a:solidFill>
                  <a:schemeClr val="accent4"/>
                </a:solidFill>
              </a:rPr>
              <a:t>(</a:t>
            </a:r>
            <a:r>
              <a:rPr lang="en-US" altLang="zh-CN" dirty="0" err="1"/>
              <a:t>somePromise</a:t>
            </a:r>
            <a:r>
              <a:rPr lang="en-US" altLang="zh-CN" dirty="0">
                <a:solidFill>
                  <a:schemeClr val="accent4"/>
                </a:solidFill>
              </a:rPr>
              <a:t>)</a:t>
            </a:r>
            <a:r>
              <a:rPr lang="en-US" altLang="zh-CN" dirty="0"/>
              <a:t>;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Promise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转为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Observable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const</a:t>
            </a:r>
            <a:r>
              <a:rPr lang="en-US" altLang="zh-CN" dirty="0"/>
              <a:t> promise =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someObservable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chemeClr val="accent4"/>
                </a:solidFill>
              </a:rPr>
              <a:t>toPromise</a:t>
            </a:r>
            <a:r>
              <a:rPr lang="en-US" altLang="zh-CN" dirty="0">
                <a:solidFill>
                  <a:schemeClr val="accent4"/>
                </a:solidFill>
              </a:rPr>
              <a:t>()</a:t>
            </a:r>
            <a:r>
              <a:rPr lang="en-US" altLang="zh-CN" dirty="0"/>
              <a:t>;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Observable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转为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Promise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0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189903" y="223497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1407" y="1403498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Observer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Operator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5AA5D3-32DB-4611-984D-CF5AF6118C66}"/>
              </a:ext>
            </a:extLst>
          </p:cNvPr>
          <p:cNvSpPr txBox="1"/>
          <p:nvPr/>
        </p:nvSpPr>
        <p:spPr>
          <a:xfrm>
            <a:off x="557939" y="3552286"/>
            <a:ext cx="7795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dirty="0">
                <a:solidFill>
                  <a:schemeClr val="accent1"/>
                </a:solidFill>
              </a:rPr>
              <a:t>const</a:t>
            </a:r>
            <a:r>
              <a:rPr lang="pt-BR" altLang="zh-CN" dirty="0"/>
              <a:t> </a:t>
            </a:r>
            <a:r>
              <a:rPr lang="pt-BR" altLang="zh-CN" dirty="0">
                <a:solidFill>
                  <a:schemeClr val="accent2">
                    <a:lumMod val="75000"/>
                  </a:schemeClr>
                </a:solidFill>
              </a:rPr>
              <a:t>ob</a:t>
            </a:r>
            <a:r>
              <a:rPr lang="pt-BR" altLang="zh-CN" dirty="0"/>
              <a:t> = </a:t>
            </a:r>
            <a:r>
              <a:rPr lang="pt-BR" altLang="zh-CN" dirty="0">
                <a:solidFill>
                  <a:schemeClr val="accent6">
                    <a:lumMod val="75000"/>
                  </a:schemeClr>
                </a:solidFill>
              </a:rPr>
              <a:t>Observable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interval(</a:t>
            </a:r>
            <a:r>
              <a:rPr lang="pt-BR" altLang="zh-CN" dirty="0"/>
              <a:t>1000</a:t>
            </a:r>
            <a:r>
              <a:rPr lang="pt-BR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r>
              <a:rPr lang="pt-BR" altLang="zh-CN" dirty="0"/>
              <a:t>;</a:t>
            </a:r>
          </a:p>
          <a:p>
            <a:r>
              <a:rPr lang="pt-BR" altLang="zh-CN" dirty="0">
                <a:solidFill>
                  <a:schemeClr val="accent2">
                    <a:lumMod val="75000"/>
                  </a:schemeClr>
                </a:solidFill>
              </a:rPr>
              <a:t>ob.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take(</a:t>
            </a:r>
            <a:r>
              <a:rPr lang="pt-BR" altLang="zh-CN" dirty="0"/>
              <a:t>3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map(</a:t>
            </a:r>
            <a:r>
              <a:rPr lang="pt-BR" altLang="zh-CN" dirty="0"/>
              <a:t>n =&gt; n * 2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filter(</a:t>
            </a:r>
            <a:r>
              <a:rPr lang="pt-BR" altLang="zh-CN" dirty="0"/>
              <a:t>n =&gt; n &gt; 2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;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6E4567-F6F1-454E-BF26-9079C4315515}"/>
              </a:ext>
            </a:extLst>
          </p:cNvPr>
          <p:cNvSpPr txBox="1"/>
          <p:nvPr/>
        </p:nvSpPr>
        <p:spPr>
          <a:xfrm>
            <a:off x="495946" y="4498383"/>
            <a:ext cx="7857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第一步代码我们通过类方法</a:t>
            </a:r>
            <a:r>
              <a:rPr lang="en-US" altLang="zh-CN" dirty="0">
                <a:solidFill>
                  <a:schemeClr val="accent4"/>
                </a:solidFill>
              </a:rPr>
              <a:t>interval</a:t>
            </a:r>
            <a:r>
              <a:rPr lang="zh-CN" altLang="en-US" dirty="0"/>
              <a:t>创建了一个</a:t>
            </a:r>
            <a:r>
              <a:rPr lang="en-US" altLang="zh-CN" dirty="0">
                <a:solidFill>
                  <a:schemeClr val="accent2"/>
                </a:solidFill>
              </a:rPr>
              <a:t>Observable</a:t>
            </a:r>
            <a:r>
              <a:rPr lang="zh-CN" altLang="en-US" dirty="0"/>
              <a:t>序列，</a:t>
            </a:r>
            <a:r>
              <a:rPr lang="en-US" altLang="zh-CN" dirty="0" err="1">
                <a:solidFill>
                  <a:schemeClr val="accent2"/>
                </a:solidFill>
              </a:rPr>
              <a:t>ob</a:t>
            </a:r>
            <a:r>
              <a:rPr lang="zh-CN" altLang="en-US" dirty="0"/>
              <a:t>作为源会每隔</a:t>
            </a:r>
            <a:r>
              <a:rPr lang="en-US" altLang="zh-CN" dirty="0"/>
              <a:t>1000ms</a:t>
            </a:r>
            <a:r>
              <a:rPr lang="zh-CN" altLang="en-US" dirty="0"/>
              <a:t>发射一个递增的数据，即</a:t>
            </a:r>
            <a:r>
              <a:rPr lang="en-US" altLang="zh-CN" dirty="0"/>
              <a:t>0 -&gt; 1 -&gt; 2</a:t>
            </a:r>
            <a:r>
              <a:rPr lang="zh-CN" altLang="en-US" dirty="0"/>
              <a:t>。第二步我们使用操作符对流进行处理，</a:t>
            </a:r>
            <a:r>
              <a:rPr lang="en-US" altLang="zh-CN" dirty="0">
                <a:solidFill>
                  <a:schemeClr val="accent4"/>
                </a:solidFill>
              </a:rPr>
              <a:t>take(3)</a:t>
            </a:r>
            <a:r>
              <a:rPr lang="zh-CN" altLang="en-US" dirty="0"/>
              <a:t>表示只取源发射的前</a:t>
            </a:r>
            <a:r>
              <a:rPr lang="en-US" altLang="zh-CN" dirty="0"/>
              <a:t>3</a:t>
            </a:r>
            <a:r>
              <a:rPr lang="zh-CN" altLang="en-US" dirty="0"/>
              <a:t>个数据，取完第三个后关闭源的发射；</a:t>
            </a:r>
            <a:r>
              <a:rPr lang="en-US" altLang="zh-CN" dirty="0">
                <a:solidFill>
                  <a:schemeClr val="accent4"/>
                </a:solidFill>
              </a:rPr>
              <a:t>map</a:t>
            </a:r>
            <a:r>
              <a:rPr lang="zh-CN" altLang="en-US" dirty="0"/>
              <a:t>表示将流中的数据进行映射处理，这里我们将数据翻倍；</a:t>
            </a:r>
            <a:r>
              <a:rPr lang="en-US" altLang="zh-CN" dirty="0"/>
              <a:t>filter</a:t>
            </a:r>
            <a:r>
              <a:rPr lang="zh-CN" altLang="en-US" dirty="0"/>
              <a:t>表示过滤掉出符合条件的数据，根据上一步</a:t>
            </a:r>
            <a:r>
              <a:rPr lang="en-US" altLang="zh-CN" dirty="0">
                <a:solidFill>
                  <a:schemeClr val="accent4"/>
                </a:solidFill>
              </a:rPr>
              <a:t>map</a:t>
            </a:r>
            <a:r>
              <a:rPr lang="zh-CN" altLang="en-US" dirty="0"/>
              <a:t>的结果，只有第二和第三个数据会留下来。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60CDA7-62DB-45BC-9F7C-C6E28EC11B19}"/>
              </a:ext>
            </a:extLst>
          </p:cNvPr>
          <p:cNvSpPr txBox="1"/>
          <p:nvPr/>
        </p:nvSpPr>
        <p:spPr>
          <a:xfrm>
            <a:off x="597808" y="3033071"/>
            <a:ext cx="60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Observable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(</a:t>
            </a:r>
            <a:r>
              <a:rPr lang="zh-CN" altLang="en-US" dirty="0"/>
              <a:t>可观察序列）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449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116238" y="-1270861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8E5113-5A8C-46DF-BE7B-04E151FBF06B}"/>
              </a:ext>
            </a:extLst>
          </p:cNvPr>
          <p:cNvSpPr txBox="1"/>
          <p:nvPr/>
        </p:nvSpPr>
        <p:spPr>
          <a:xfrm>
            <a:off x="674176" y="1092631"/>
            <a:ext cx="526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subscribe</a:t>
            </a:r>
            <a:r>
              <a:rPr lang="zh-CN" altLang="en-US" dirty="0"/>
              <a:t>（发布</a:t>
            </a:r>
            <a:r>
              <a:rPr lang="en-US" altLang="zh-CN" dirty="0"/>
              <a:t>/</a:t>
            </a:r>
            <a:r>
              <a:rPr lang="zh-CN" altLang="en-US" dirty="0"/>
              <a:t>订阅模式）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DD0757-CE83-440F-84EB-3BB530963BDC}"/>
              </a:ext>
            </a:extLst>
          </p:cNvPr>
          <p:cNvSpPr txBox="1"/>
          <p:nvPr/>
        </p:nvSpPr>
        <p:spPr>
          <a:xfrm>
            <a:off x="883404" y="1858826"/>
            <a:ext cx="779564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altLang="zh-CN" dirty="0">
                <a:solidFill>
                  <a:schemeClr val="accent1"/>
                </a:solidFill>
              </a:rPr>
              <a:t>const</a:t>
            </a:r>
            <a:r>
              <a:rPr lang="pt-BR" altLang="zh-CN" dirty="0"/>
              <a:t> </a:t>
            </a:r>
            <a:r>
              <a:rPr lang="pt-BR" altLang="zh-CN" dirty="0">
                <a:solidFill>
                  <a:schemeClr val="accent2">
                    <a:lumMod val="75000"/>
                  </a:schemeClr>
                </a:solidFill>
              </a:rPr>
              <a:t>ob</a:t>
            </a:r>
            <a:r>
              <a:rPr lang="pt-BR" altLang="zh-CN" dirty="0"/>
              <a:t> = </a:t>
            </a:r>
            <a:r>
              <a:rPr lang="pt-BR" altLang="zh-CN" dirty="0">
                <a:solidFill>
                  <a:schemeClr val="accent6">
                    <a:lumMod val="75000"/>
                  </a:schemeClr>
                </a:solidFill>
              </a:rPr>
              <a:t>Observable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interval(</a:t>
            </a:r>
            <a:r>
              <a:rPr lang="pt-BR" altLang="zh-CN" dirty="0"/>
              <a:t>1000</a:t>
            </a:r>
            <a:r>
              <a:rPr lang="pt-BR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r>
              <a:rPr lang="pt-BR" altLang="zh-CN" dirty="0"/>
              <a:t>;</a:t>
            </a:r>
          </a:p>
          <a:p>
            <a:r>
              <a:rPr lang="pt-BR" altLang="zh-CN" dirty="0">
                <a:solidFill>
                  <a:schemeClr val="accent2">
                    <a:lumMod val="75000"/>
                  </a:schemeClr>
                </a:solidFill>
              </a:rPr>
              <a:t>ob.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take(</a:t>
            </a:r>
            <a:r>
              <a:rPr lang="pt-BR" altLang="zh-CN" dirty="0"/>
              <a:t>3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map(</a:t>
            </a:r>
            <a:r>
              <a:rPr lang="pt-BR" altLang="zh-CN" dirty="0"/>
              <a:t>n =&gt; n * 2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.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filter(</a:t>
            </a:r>
            <a:r>
              <a:rPr lang="pt-BR" altLang="zh-CN" dirty="0"/>
              <a:t>n =&gt; n &gt; 2</a:t>
            </a:r>
            <a:r>
              <a:rPr lang="pt-BR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.subscribe(</a:t>
            </a:r>
            <a:r>
              <a:rPr lang="en-US" altLang="zh-CN" dirty="0"/>
              <a:t>n=&gt;console.log(n)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r>
              <a:rPr lang="pt-BR" altLang="zh-CN" dirty="0"/>
              <a:t>;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C7E23E-029A-4D0E-B2FD-501BB39CB4E6}"/>
              </a:ext>
            </a:extLst>
          </p:cNvPr>
          <p:cNvSpPr txBox="1"/>
          <p:nvPr/>
        </p:nvSpPr>
        <p:spPr>
          <a:xfrm>
            <a:off x="588936" y="2983424"/>
            <a:ext cx="8035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上面我们已经使用同步编程创建好了一个流的处理过程，但此时</a:t>
            </a:r>
            <a:r>
              <a:rPr lang="en-US" altLang="zh-CN" dirty="0" err="1">
                <a:solidFill>
                  <a:schemeClr val="accent2"/>
                </a:solidFill>
              </a:rPr>
              <a:t>ob</a:t>
            </a:r>
            <a:r>
              <a:rPr lang="zh-CN" altLang="en-US" dirty="0"/>
              <a:t>作为源并不会立刻发射数据，如果我们在</a:t>
            </a:r>
            <a:r>
              <a:rPr lang="en-US" altLang="zh-CN" dirty="0">
                <a:solidFill>
                  <a:schemeClr val="accent4"/>
                </a:solidFill>
              </a:rPr>
              <a:t>map</a:t>
            </a:r>
            <a:r>
              <a:rPr lang="zh-CN" altLang="en-US" dirty="0"/>
              <a:t>中打印</a:t>
            </a:r>
            <a:r>
              <a:rPr lang="en-US" altLang="zh-CN" dirty="0"/>
              <a:t>n</a:t>
            </a:r>
            <a:r>
              <a:rPr lang="zh-CN" altLang="en-US" dirty="0"/>
              <a:t>是不会得到任何输出的，因为</a:t>
            </a:r>
            <a:r>
              <a:rPr lang="en-US" altLang="zh-CN" dirty="0" err="1"/>
              <a:t>ob</a:t>
            </a:r>
            <a:r>
              <a:rPr lang="zh-CN" altLang="en-US" dirty="0"/>
              <a:t>作为</a:t>
            </a:r>
            <a:r>
              <a:rPr lang="en-US" altLang="zh-CN" dirty="0">
                <a:solidFill>
                  <a:schemeClr val="accent2"/>
                </a:solidFill>
              </a:rPr>
              <a:t>Observable</a:t>
            </a:r>
            <a:r>
              <a:rPr lang="zh-CN" altLang="en-US" dirty="0"/>
              <a:t>序列必须被“订阅”才能够触发上述过程，也就是</a:t>
            </a:r>
            <a:r>
              <a:rPr lang="en-US" altLang="zh-CN" dirty="0">
                <a:solidFill>
                  <a:schemeClr val="accent4"/>
                </a:solidFill>
              </a:rPr>
              <a:t>subscribe</a:t>
            </a:r>
            <a:r>
              <a:rPr lang="zh-CN" altLang="en-US" dirty="0"/>
              <a:t>（发布</a:t>
            </a:r>
            <a:r>
              <a:rPr lang="en-US" altLang="zh-CN" dirty="0"/>
              <a:t>/</a:t>
            </a:r>
            <a:r>
              <a:rPr lang="zh-CN" altLang="en-US" dirty="0"/>
              <a:t>订阅模式）。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9D9891-F559-4D55-8201-1CD24FCD6E5C}"/>
              </a:ext>
            </a:extLst>
          </p:cNvPr>
          <p:cNvSpPr txBox="1"/>
          <p:nvPr/>
        </p:nvSpPr>
        <p:spPr>
          <a:xfrm>
            <a:off x="674176" y="4773070"/>
            <a:ext cx="79506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结果：</a:t>
            </a:r>
          </a:p>
          <a:p>
            <a:r>
              <a:rPr lang="en-US" altLang="zh-CN" dirty="0"/>
              <a:t>2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秒</a:t>
            </a:r>
          </a:p>
          <a:p>
            <a:r>
              <a:rPr lang="en-US" altLang="zh-CN" dirty="0"/>
              <a:t>4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201441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-34920" y="254359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54359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核心概念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C5002C-241E-457F-82DE-97CC0D8BB537}"/>
              </a:ext>
            </a:extLst>
          </p:cNvPr>
          <p:cNvSpPr txBox="1"/>
          <p:nvPr/>
        </p:nvSpPr>
        <p:spPr>
          <a:xfrm>
            <a:off x="532303" y="3429000"/>
            <a:ext cx="8353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accent2"/>
                </a:solidFill>
              </a:rPr>
              <a:t>ob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chemeClr val="accent4"/>
                </a:solidFill>
              </a:rPr>
              <a:t>subscribe</a:t>
            </a:r>
            <a:r>
              <a:rPr lang="en-US" altLang="zh-CN" dirty="0">
                <a:solidFill>
                  <a:schemeClr val="accent4"/>
                </a:solidFill>
              </a:rPr>
              <a:t>(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4"/>
                </a:solidFill>
              </a:rPr>
              <a:t>next</a:t>
            </a:r>
            <a:r>
              <a:rPr lang="en-US" altLang="zh-CN" dirty="0"/>
              <a:t>: d =&gt; </a:t>
            </a:r>
            <a:r>
              <a:rPr lang="en-US" altLang="zh-CN" dirty="0">
                <a:solidFill>
                  <a:schemeClr val="accent2"/>
                </a:solidFill>
              </a:rPr>
              <a:t>console</a:t>
            </a:r>
            <a:r>
              <a:rPr lang="en-US" altLang="zh-CN" dirty="0"/>
              <a:t>.</a:t>
            </a:r>
            <a:r>
              <a:rPr lang="en-US" altLang="zh-CN" dirty="0">
                <a:solidFill>
                  <a:schemeClr val="accent5"/>
                </a:solidFill>
              </a:rPr>
              <a:t>log(</a:t>
            </a:r>
            <a:r>
              <a:rPr lang="en-US" altLang="zh-CN" dirty="0"/>
              <a:t>d</a:t>
            </a:r>
            <a:r>
              <a:rPr lang="en-US" altLang="zh-CN" dirty="0">
                <a:solidFill>
                  <a:schemeClr val="accent5"/>
                </a:solidFill>
              </a:rPr>
              <a:t>)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4"/>
                </a:solidFill>
              </a:rPr>
              <a:t>error</a:t>
            </a:r>
            <a:r>
              <a:rPr lang="en-US" altLang="zh-CN" dirty="0"/>
              <a:t>: err =&gt; </a:t>
            </a:r>
            <a:r>
              <a:rPr lang="en-US" altLang="zh-CN" dirty="0" err="1">
                <a:solidFill>
                  <a:schemeClr val="accent2"/>
                </a:solidFill>
              </a:rPr>
              <a:t>console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error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/>
              <a:t>err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chemeClr val="accent4"/>
                </a:solidFill>
              </a:rPr>
              <a:t>complete</a:t>
            </a:r>
            <a:r>
              <a:rPr lang="en-US" altLang="zh-CN" dirty="0"/>
              <a:t>: () =&gt; </a:t>
            </a:r>
            <a:r>
              <a:rPr lang="en-US" altLang="zh-CN" dirty="0">
                <a:solidFill>
                  <a:schemeClr val="accent2"/>
                </a:solidFill>
              </a:rPr>
              <a:t>console</a:t>
            </a:r>
            <a:r>
              <a:rPr lang="en-US" altLang="zh-CN" dirty="0"/>
              <a:t>.</a:t>
            </a:r>
            <a:r>
              <a:rPr lang="en-US" altLang="zh-CN" dirty="0">
                <a:solidFill>
                  <a:schemeClr val="accent5"/>
                </a:solidFill>
              </a:rPr>
              <a:t>log(</a:t>
            </a:r>
            <a:r>
              <a:rPr lang="en-US" altLang="zh-CN" dirty="0"/>
              <a:t>'end of the stream</a:t>
            </a:r>
            <a:r>
              <a:rPr lang="en-US" altLang="zh-CN" dirty="0">
                <a:solidFill>
                  <a:schemeClr val="accent5"/>
                </a:solidFill>
              </a:rPr>
              <a:t>')</a:t>
            </a:r>
          </a:p>
          <a:p>
            <a:r>
              <a:rPr lang="en-US" altLang="zh-CN" dirty="0"/>
              <a:t>}</a:t>
            </a:r>
            <a:r>
              <a:rPr lang="en-US" altLang="zh-CN" dirty="0">
                <a:solidFill>
                  <a:schemeClr val="accent4"/>
                </a:solidFill>
              </a:rPr>
              <a:t>)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091E44-ACDB-46DA-A605-9EBCFC249473}"/>
              </a:ext>
            </a:extLst>
          </p:cNvPr>
          <p:cNvSpPr txBox="1"/>
          <p:nvPr/>
        </p:nvSpPr>
        <p:spPr>
          <a:xfrm>
            <a:off x="534691" y="2376372"/>
            <a:ext cx="589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上面代码中我们给</a:t>
            </a:r>
            <a:r>
              <a:rPr lang="en-US" altLang="zh-CN" sz="1600" dirty="0">
                <a:solidFill>
                  <a:schemeClr val="accent2"/>
                </a:solidFill>
              </a:rPr>
              <a:t>subscribe</a:t>
            </a:r>
            <a:r>
              <a:rPr lang="zh-CN" altLang="en-US" sz="1600" dirty="0"/>
              <a:t>传入了一个函数，这其实是一种简写，</a:t>
            </a:r>
            <a:r>
              <a:rPr lang="en-US" altLang="zh-CN" sz="1600" dirty="0">
                <a:solidFill>
                  <a:schemeClr val="accent2"/>
                </a:solidFill>
              </a:rPr>
              <a:t>subscribe</a:t>
            </a:r>
            <a:r>
              <a:rPr lang="zh-CN" altLang="en-US" sz="1600" dirty="0"/>
              <a:t>完整的函数签名如下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EA4F1E-A7A9-4FA8-9E22-AF15564B60B7}"/>
              </a:ext>
            </a:extLst>
          </p:cNvPr>
          <p:cNvSpPr txBox="1"/>
          <p:nvPr/>
        </p:nvSpPr>
        <p:spPr>
          <a:xfrm>
            <a:off x="534691" y="1472339"/>
            <a:ext cx="568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Observer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观察者）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4CA4EA-E8A5-4E8D-B433-D3024CAFFD64}"/>
              </a:ext>
            </a:extLst>
          </p:cNvPr>
          <p:cNvSpPr txBox="1"/>
          <p:nvPr/>
        </p:nvSpPr>
        <p:spPr>
          <a:xfrm>
            <a:off x="542441" y="4930699"/>
            <a:ext cx="8066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直接给</a:t>
            </a:r>
            <a:r>
              <a:rPr lang="en-US" altLang="zh-CN" dirty="0"/>
              <a:t>subscribe</a:t>
            </a:r>
            <a:r>
              <a:rPr lang="zh-CN" altLang="en-US" dirty="0"/>
              <a:t>传入一个函数会被当做是</a:t>
            </a:r>
            <a:r>
              <a:rPr lang="en-US" altLang="zh-CN" dirty="0"/>
              <a:t>next</a:t>
            </a:r>
            <a:r>
              <a:rPr lang="zh-CN" altLang="en-US" dirty="0"/>
              <a:t>函数。这个完整的包含</a:t>
            </a:r>
            <a:r>
              <a:rPr lang="en-US" altLang="zh-CN" dirty="0"/>
              <a:t>3</a:t>
            </a:r>
            <a:r>
              <a:rPr lang="zh-CN" altLang="en-US" dirty="0"/>
              <a:t>个函数的对象被称为</a:t>
            </a:r>
            <a:r>
              <a:rPr lang="en-US" altLang="zh-CN" dirty="0"/>
              <a:t>observer</a:t>
            </a:r>
            <a:r>
              <a:rPr lang="zh-CN" altLang="en-US" dirty="0"/>
              <a:t>（观察者），表示的是对序列结果的处理方式。</a:t>
            </a:r>
            <a:r>
              <a:rPr lang="en-US" altLang="zh-CN" dirty="0"/>
              <a:t>next</a:t>
            </a:r>
            <a:r>
              <a:rPr lang="zh-CN" altLang="en-US" dirty="0"/>
              <a:t>表示数据正常流动，没有出现异常；</a:t>
            </a:r>
            <a:r>
              <a:rPr lang="en-US" altLang="zh-CN" dirty="0"/>
              <a:t>error</a:t>
            </a:r>
            <a:r>
              <a:rPr lang="zh-CN" altLang="en-US" dirty="0"/>
              <a:t>表示流中出错，可能是运行出错，</a:t>
            </a:r>
            <a:r>
              <a:rPr lang="en-US" altLang="zh-CN" dirty="0"/>
              <a:t>http</a:t>
            </a:r>
            <a:r>
              <a:rPr lang="zh-CN" altLang="en-US" dirty="0"/>
              <a:t>报错等等；</a:t>
            </a:r>
            <a:r>
              <a:rPr lang="en-US" altLang="zh-CN" dirty="0"/>
              <a:t>complete</a:t>
            </a:r>
            <a:r>
              <a:rPr lang="zh-CN" altLang="en-US" dirty="0"/>
              <a:t>表示流结束，不再发射新的数据。在一个流的生命周期中，</a:t>
            </a:r>
            <a:r>
              <a:rPr lang="en-US" altLang="zh-CN" dirty="0"/>
              <a:t>error</a:t>
            </a:r>
            <a:r>
              <a:rPr lang="zh-CN" altLang="en-US" dirty="0"/>
              <a:t>和</a:t>
            </a:r>
            <a:r>
              <a:rPr lang="en-US" altLang="zh-CN" dirty="0"/>
              <a:t>complete</a:t>
            </a:r>
            <a:r>
              <a:rPr lang="zh-CN" altLang="en-US" dirty="0"/>
              <a:t>只会触发其中一个，可以有多个</a:t>
            </a:r>
            <a:r>
              <a:rPr lang="en-US" altLang="zh-CN" dirty="0"/>
              <a:t>next</a:t>
            </a:r>
            <a:r>
              <a:rPr lang="zh-CN" altLang="en-US" dirty="0"/>
              <a:t>（表示多次发射数据），直到</a:t>
            </a:r>
            <a:r>
              <a:rPr lang="en-US" altLang="zh-CN" dirty="0"/>
              <a:t>complete</a:t>
            </a:r>
            <a:r>
              <a:rPr lang="zh-CN" altLang="en-US" dirty="0"/>
              <a:t>或者</a:t>
            </a:r>
            <a:r>
              <a:rPr lang="en-US" altLang="zh-CN" dirty="0"/>
              <a:t>error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6531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应用部分3-0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920" cy="6875640"/>
          </a:xfrm>
          <a:prstGeom prst="rect">
            <a:avLst/>
          </a:prstGeom>
          <a:ln w="1260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94946" y="29688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小程序原理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5" y="1116998"/>
            <a:ext cx="9641113" cy="41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9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11315</TotalTime>
  <Words>1071</Words>
  <Application>Microsoft Macintosh PowerPoint</Application>
  <PresentationFormat>全屏显示(4:3)</PresentationFormat>
  <Paragraphs>91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DengXian</vt:lpstr>
      <vt:lpstr>DengXian Light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 Li</dc:creator>
  <cp:lastModifiedBy>Li Yu</cp:lastModifiedBy>
  <cp:revision>426</cp:revision>
  <dcterms:created xsi:type="dcterms:W3CDTF">2018-01-30T12:08:00Z</dcterms:created>
  <dcterms:modified xsi:type="dcterms:W3CDTF">2019-01-02T11:26:22Z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true</vt:bool>
  </property>
  <property fmtid="{D5CDD505-2E9C-101B-9397-08002B2CF9AE}" pid="5" name="KSOProductBuildVer">
    <vt:lpwstr>2052-10.1.0.7106</vt:lpwstr>
  </property>
  <property fmtid="{D5CDD505-2E9C-101B-9397-08002B2CF9AE}" pid="6" name="LinksUpToDate">
    <vt:bool>true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14</vt:i4>
  </property>
</Properties>
</file>